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0"/>
  </p:notesMasterIdLst>
  <p:handoutMasterIdLst>
    <p:handoutMasterId r:id="rId21"/>
  </p:handoutMasterIdLst>
  <p:sldIdLst>
    <p:sldId id="1242" r:id="rId6"/>
    <p:sldId id="1340" r:id="rId7"/>
    <p:sldId id="1341" r:id="rId8"/>
    <p:sldId id="1342" r:id="rId9"/>
    <p:sldId id="1346" r:id="rId10"/>
    <p:sldId id="1345" r:id="rId11"/>
    <p:sldId id="1343" r:id="rId12"/>
    <p:sldId id="1347" r:id="rId13"/>
    <p:sldId id="1344" r:id="rId14"/>
    <p:sldId id="1310" r:id="rId15"/>
    <p:sldId id="1348" r:id="rId16"/>
    <p:sldId id="1312" r:id="rId17"/>
    <p:sldId id="1313" r:id="rId18"/>
    <p:sldId id="1314" r:id="rId1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40"/>
            <p14:sldId id="1341"/>
            <p14:sldId id="1342"/>
            <p14:sldId id="1346"/>
            <p14:sldId id="1345"/>
            <p14:sldId id="1343"/>
            <p14:sldId id="1347"/>
            <p14:sldId id="1344"/>
            <p14:sldId id="1310"/>
            <p14:sldId id="1348"/>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66894" autoAdjust="0"/>
  </p:normalViewPr>
  <p:slideViewPr>
    <p:cSldViewPr snapToGrid="0">
      <p:cViewPr varScale="1">
        <p:scale>
          <a:sx n="79" d="100"/>
          <a:sy n="79" d="100"/>
        </p:scale>
        <p:origin x="1068"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3"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pPr marL="180000" indent="-180000"/>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pPr marL="180000" indent="-180000"/>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and corporate catalog</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pPr marL="180000" indent="-180000"/>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pPr marL="180000" indent="-180000"/>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pPr marL="180000" indent="-180000"/>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pPr marL="180000" indent="-180000"/>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pPr marL="180000" indent="-180000"/>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pPr marL="180000" indent="-180000"/>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pPr marL="180000" indent="-180000"/>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pPr marL="180000" indent="-180000"/>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pPr marL="180000" indent="-180000"/>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pPr marL="180000" indent="-180000"/>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pPr marL="180000" indent="-180000"/>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pPr marL="180000" indent="-180000"/>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shade val="8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shade val="80000"/>
            <a:hueOff val="-316327"/>
            <a:satOff val="-11484"/>
            <a:lumOff val="17374"/>
            <a:alphaOff val="0"/>
          </a:schemeClr>
        </a:solidFill>
        <a:ln w="10795" cap="flat" cmpd="sng" algn="ctr">
          <a:solidFill>
            <a:schemeClr val="accent1">
              <a:shade val="80000"/>
              <a:hueOff val="-316327"/>
              <a:satOff val="-11484"/>
              <a:lumOff val="1737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App dimension with provider hosted apps to provide new capabilities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shade val="80000"/>
            <a:hueOff val="-632654"/>
            <a:satOff val="-22968"/>
            <a:lumOff val="34749"/>
            <a:alphaOff val="0"/>
          </a:schemeClr>
        </a:solidFill>
        <a:ln w="10795" cap="flat" cmpd="sng" algn="ctr">
          <a:solidFill>
            <a:schemeClr val="accent1">
              <a:shade val="80000"/>
              <a:hueOff val="-632654"/>
              <a:satOff val="-22968"/>
              <a:lumOff val="347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and corporate catalog</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App catalog based solution</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2015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pic>
        <p:nvPicPr>
          <p:cNvPr id="5" name="Picture 4"/>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r>
              <a:rPr lang="en-US" dirty="0" smtClean="0">
                <a:solidFill>
                  <a:schemeClr val="bg1"/>
                </a:solidFill>
              </a:rPr>
              <a:t>Introduction to the PnP Transformation Process</a:t>
            </a: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6189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dirty="0"/>
          </a:p>
        </p:txBody>
      </p:sp>
    </p:spTree>
    <p:extLst>
      <p:ext uri="{BB962C8B-B14F-4D97-AF65-F5344CB8AC3E}">
        <p14:creationId xmlns:p14="http://schemas.microsoft.com/office/powerpoint/2010/main" val="339122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6/5/2015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Full trust</a:t>
            </a:r>
            <a:r>
              <a:rPr lang="en-NZ" baseline="0" dirty="0" smtClean="0"/>
              <a:t> solutions have implications on Disaster Recovery Model</a:t>
            </a:r>
          </a:p>
          <a:p>
            <a:r>
              <a:rPr lang="en-NZ" dirty="0" smtClean="0"/>
              <a:t>Full trust solution deployments cause downtime</a:t>
            </a:r>
          </a:p>
          <a:p>
            <a:r>
              <a:rPr lang="en-NZ" dirty="0" smtClean="0"/>
              <a:t>Full trust</a:t>
            </a:r>
            <a:r>
              <a:rPr lang="en-NZ" baseline="0" dirty="0" smtClean="0"/>
              <a:t> solutions have to be closely analysed and “trusted”</a:t>
            </a:r>
          </a:p>
          <a:p>
            <a:r>
              <a:rPr lang="en-NZ" baseline="0" dirty="0" smtClean="0"/>
              <a:t>Sandbox solutions are deprecated</a:t>
            </a:r>
          </a:p>
          <a:p>
            <a:endParaRPr lang="en-NZ" dirty="0" smtClean="0"/>
          </a:p>
          <a:p>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511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level benefits of the process and reasoning for transition.</a:t>
            </a:r>
          </a:p>
          <a:p>
            <a:pPr marL="226817" indent="-226817">
              <a:buAutoNum type="arabicParenR"/>
            </a:pPr>
            <a:endParaRPr lang="en-US" dirty="0"/>
          </a:p>
        </p:txBody>
      </p:sp>
      <p:sp>
        <p:nvSpPr>
          <p:cNvPr id="4" name="Date Placeholder 3"/>
          <p:cNvSpPr>
            <a:spLocks noGrp="1"/>
          </p:cNvSpPr>
          <p:nvPr>
            <p:ph type="dt" idx="10"/>
          </p:nvPr>
        </p:nvSpPr>
        <p:spPr>
          <a:xfrm>
            <a:off x="3978132" y="0"/>
            <a:ext cx="3043343" cy="465455"/>
          </a:xfrm>
          <a:prstGeom prst="rect">
            <a:avLst/>
          </a:prstGeom>
        </p:spPr>
        <p:txBody>
          <a:bodyPr/>
          <a:lstStyle/>
          <a:p>
            <a:fld id="{DB4CBCD6-A669-4A56-A2DB-A722ECBC3C1C}" type="datetime1">
              <a:rPr lang="en-US" smtClean="0"/>
              <a:t>6/5/2015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980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General customization pointers for cloud and on-premises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FTC: Full Trust Code</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Office 365 MT: Office 365 Multi Tenant</a:t>
            </a:r>
            <a:endParaRPr lang="en-US" baseline="0" dirty="0" smtClean="0"/>
          </a:p>
          <a:p>
            <a:r>
              <a:rPr lang="en-US" dirty="0" smtClean="0"/>
              <a:t>Align to the cloud service roadmap</a:t>
            </a:r>
          </a:p>
          <a:p>
            <a:r>
              <a:rPr lang="en-US" baseline="0" dirty="0" smtClean="0"/>
              <a:t>Cloud App Model offers new capabilities </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6/5/2015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834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Just to clear out</a:t>
            </a:r>
            <a:r>
              <a:rPr lang="en-US" baseline="0" dirty="0" smtClean="0"/>
              <a:t> hat the app model / add-in model means in Microsoft terminology. </a:t>
            </a:r>
          </a:p>
          <a:p>
            <a:endParaRPr lang="en-US" baseline="0" dirty="0" smtClean="0"/>
          </a:p>
          <a:p>
            <a:r>
              <a:rPr lang="en-US" baseline="0" dirty="0" smtClean="0"/>
              <a:t>Key pointer to land is that there’s two types of apps… typical apps in Store and in corporate catalog and client side solutions, which remotely either configure SP sites or take advantage of the SP services. </a:t>
            </a:r>
          </a:p>
          <a:p>
            <a:endParaRPr lang="en-US" baseline="0" dirty="0" smtClean="0"/>
          </a:p>
          <a:p>
            <a:r>
              <a:rPr lang="en-US" baseline="0" dirty="0" smtClean="0"/>
              <a:t>Farm solutions are supported in SP2016, but recommended only for special cases.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5</a:t>
            </a:fld>
            <a:endParaRPr lang="en-US"/>
          </a:p>
        </p:txBody>
      </p:sp>
    </p:spTree>
    <p:extLst>
      <p:ext uri="{BB962C8B-B14F-4D97-AF65-F5344CB8AC3E}">
        <p14:creationId xmlns:p14="http://schemas.microsoft.com/office/powerpoint/2010/main" val="412444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Five steps for the Transformation process and the key pointers for each</a:t>
            </a:r>
            <a:r>
              <a:rPr lang="en-US" baseline="0" dirty="0" smtClean="0"/>
              <a:t> of the steps.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92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Five steps divided to 2 steps.</a:t>
            </a:r>
          </a:p>
          <a:p>
            <a:r>
              <a:rPr lang="en-US" baseline="0" dirty="0" smtClean="0"/>
              <a:t>We recommend to complete first 3 actions before making detailed estimates for the following steps. This way there’s clarity on the business requirements and future target for the customizations and concentration of the transformation actions is towards the actually needed capabilities. Key step is the assessment and to understand actual business drivers and how the application works from UI perspective. This is not 1 to 1 transformation, we rather concentrate on implementing needed functionalities using app model techniques, which could result completely different kind of implementation, so looking just the existing code is not enough. </a:t>
            </a:r>
          </a:p>
          <a:p>
            <a:endParaRPr lang="en-US" baseline="0" dirty="0" smtClean="0"/>
          </a:p>
          <a:p>
            <a:r>
              <a:rPr lang="en-US" baseline="0" dirty="0" smtClean="0"/>
              <a:t>You can use assessment tooling like SPCAF during the assessment phase to analyze the existing code and the possible transition approaches. </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80527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kern="1200" dirty="0" smtClean="0">
                <a:solidFill>
                  <a:schemeClr val="tx1"/>
                </a:solidFill>
                <a:latin typeface="Segoe UI Light" pitchFamily="34" charset="0"/>
                <a:ea typeface="+mn-ea"/>
                <a:cs typeface="+mn-cs"/>
              </a:rPr>
              <a:t>This shows possible factory based model for larger deployments</a:t>
            </a:r>
            <a:r>
              <a:rPr lang="en-US" sz="1600" kern="1200" baseline="0" dirty="0" smtClean="0">
                <a:solidFill>
                  <a:schemeClr val="tx1"/>
                </a:solidFill>
                <a:latin typeface="Segoe UI Light" pitchFamily="34" charset="0"/>
                <a:ea typeface="+mn-ea"/>
                <a:cs typeface="+mn-cs"/>
              </a:rPr>
              <a:t> with significant amount of customizations and applications to transform. Key point is to perform better initial prioritization and categorization for the application, but actual assessment and implementation phases will follow the similar process as with the smaller deployments. Solutions are looped through the process in batches based on categorization. Each iteration and batch will results additional learnings and reusable code, which will help on following batches. </a:t>
            </a:r>
          </a:p>
          <a:p>
            <a:pPr marL="0" indent="0">
              <a:buFont typeface="Arial" panose="020B0604020202020204" pitchFamily="34" charset="0"/>
              <a:buNone/>
            </a:pPr>
            <a:endParaRPr lang="en-US" sz="1600" kern="1200" dirty="0" smtClean="0">
              <a:solidFill>
                <a:schemeClr val="tx1"/>
              </a:solidFill>
              <a:latin typeface="Segoe UI Light" pitchFamily="34" charset="0"/>
              <a:ea typeface="+mn-ea"/>
              <a:cs typeface="+mn-cs"/>
            </a:endParaRPr>
          </a:p>
          <a:p>
            <a:pPr marL="285750" indent="-285750">
              <a:buFont typeface="Arial" panose="020B0604020202020204" pitchFamily="34" charset="0"/>
              <a:buChar char="•"/>
            </a:pPr>
            <a:r>
              <a:rPr lang="en-US" sz="1600" kern="1200" dirty="0" smtClean="0">
                <a:solidFill>
                  <a:schemeClr val="tx1"/>
                </a:solidFill>
                <a:latin typeface="Segoe UI Light" pitchFamily="34" charset="0"/>
                <a:ea typeface="+mn-ea"/>
                <a:cs typeface="+mn-cs"/>
              </a:rPr>
              <a:t>Initial</a:t>
            </a:r>
            <a:r>
              <a:rPr lang="en-US" sz="1600" kern="1200" baseline="0" dirty="0" smtClean="0">
                <a:solidFill>
                  <a:schemeClr val="tx1"/>
                </a:solidFill>
                <a:latin typeface="Segoe UI Light" pitchFamily="34" charset="0"/>
                <a:ea typeface="+mn-ea"/>
                <a:cs typeface="+mn-cs"/>
              </a:rPr>
              <a:t> Assessment and Rationalization</a:t>
            </a:r>
          </a:p>
          <a:p>
            <a:pPr marL="285750" lvl="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Same as Readiness actions (#1) in the Transformation process</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Detailed Assessment &amp; Planning</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Implementation</a:t>
            </a:r>
          </a:p>
          <a:p>
            <a:pPr marL="285750" indent="-285750">
              <a:buFont typeface="Arial" panose="020B0604020202020204" pitchFamily="34" charset="0"/>
              <a:buChar char="•"/>
            </a:pPr>
            <a:endParaRPr lang="en-US" sz="1600" kern="1200" dirty="0" smtClean="0">
              <a:solidFill>
                <a:schemeClr val="tx1"/>
              </a:solidFill>
              <a:latin typeface="Segoe UI Light" pitchFamily="34" charset="0"/>
              <a:ea typeface="+mn-ea"/>
              <a:cs typeface="+mn-cs"/>
            </a:endParaRPr>
          </a:p>
          <a:p>
            <a:endParaRPr lang="en-US" dirty="0"/>
          </a:p>
        </p:txBody>
      </p:sp>
    </p:spTree>
    <p:extLst>
      <p:ext uri="{BB962C8B-B14F-4D97-AF65-F5344CB8AC3E}">
        <p14:creationId xmlns:p14="http://schemas.microsoft.com/office/powerpoint/2010/main" val="92904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Audience might vary based on how</a:t>
            </a:r>
            <a:r>
              <a:rPr lang="en-NZ" baseline="0" dirty="0" smtClean="0"/>
              <a:t> the organisation is structured</a:t>
            </a:r>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386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3"/>
          <a:stretch>
            <a:fillRect/>
          </a:stretch>
        </p:blipFill>
        <p:spPr>
          <a:xfrm>
            <a:off x="6427606" y="4309651"/>
            <a:ext cx="5761219" cy="25483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pic>
        <p:nvPicPr>
          <p:cNvPr id="10" name="Picture 9"/>
          <p:cNvPicPr>
            <a:picLocks noChangeAspect="1"/>
          </p:cNvPicPr>
          <p:nvPr userDrawn="1"/>
        </p:nvPicPr>
        <p:blipFill>
          <a:blip r:embed="rId4"/>
          <a:stretch>
            <a:fillRect/>
          </a:stretch>
        </p:blipFill>
        <p:spPr>
          <a:xfrm>
            <a:off x="9296552" y="5541664"/>
            <a:ext cx="2975927" cy="1316336"/>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apisandbox.msdn.microsoft.com/" TargetMode="Externa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3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hyperlink" Target="http://stackoverflow.com/questions/tagged/ms-offi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493713" y="3922721"/>
            <a:ext cx="10454594" cy="1254354"/>
          </a:xfrm>
        </p:spPr>
        <p:txBody>
          <a:bodyPr/>
          <a:lstStyle/>
          <a:p>
            <a:r>
              <a:rPr lang="en-US" dirty="0" smtClean="0"/>
              <a:t>PnP </a:t>
            </a:r>
            <a:r>
              <a:rPr lang="en-US" dirty="0"/>
              <a:t>Transformation Process</a:t>
            </a:r>
          </a:p>
        </p:txBody>
      </p:sp>
      <p:sp>
        <p:nvSpPr>
          <p:cNvPr id="3" name="Text Placeholder 2"/>
          <p:cNvSpPr>
            <a:spLocks noGrp="1"/>
          </p:cNvSpPr>
          <p:nvPr>
            <p:ph type="body" sz="quarter" idx="12"/>
          </p:nvPr>
        </p:nvSpPr>
        <p:spPr/>
        <p:txBody>
          <a:bodyPr/>
          <a:lstStyle/>
          <a:p>
            <a:r>
              <a:rPr lang="en-US" dirty="0" smtClean="0"/>
              <a:t>Name</a:t>
            </a:r>
          </a:p>
          <a:p>
            <a:r>
              <a:rPr lang="en-US" dirty="0" smtClean="0"/>
              <a:t>Title</a:t>
            </a:r>
          </a:p>
          <a:p>
            <a:r>
              <a:rPr lang="en-US" dirty="0" smtClean="0"/>
              <a:t>Company</a:t>
            </a:r>
            <a:endParaRPr lang="en-NZ"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56140" y="4494074"/>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smtClean="0">
                <a:solidFill>
                  <a:schemeClr val="tx1">
                    <a:lumMod val="50000"/>
                    <a:lumOff val="50000"/>
                  </a:schemeClr>
                </a:solidFill>
                <a:latin typeface="Segoe UI Light"/>
              </a:rPr>
              <a:t>aka.ms/</a:t>
            </a:r>
            <a:r>
              <a:rPr lang="en-US" sz="3528" u="sng" dirty="0" err="1" smtClean="0">
                <a:solidFill>
                  <a:schemeClr val="tx1">
                    <a:lumMod val="50000"/>
                    <a:lumOff val="50000"/>
                  </a:schemeClr>
                </a:solidFill>
                <a:latin typeface="Segoe UI Light"/>
              </a:rPr>
              <a:t>OfficeDevPnP</a:t>
            </a:r>
            <a:endParaRPr lang="en-US" sz="3528" u="sng" dirty="0" smtClean="0">
              <a:solidFill>
                <a:schemeClr val="tx1">
                  <a:lumMod val="50000"/>
                  <a:lumOff val="50000"/>
                </a:schemeClr>
              </a:solidFill>
              <a:latin typeface="Segoe UI Light"/>
            </a:endParaRPr>
          </a:p>
          <a:p>
            <a:pPr defTabSz="684670">
              <a:lnSpc>
                <a:spcPct val="90000"/>
              </a:lnSpc>
              <a:spcAft>
                <a:spcPts val="441"/>
              </a:spcAft>
            </a:pPr>
            <a:endParaRPr lang="en-US" sz="2352" u="sng" dirty="0" smtClean="0">
              <a:solidFill>
                <a:schemeClr val="tx1">
                  <a:lumMod val="50000"/>
                  <a:lumOff val="50000"/>
                </a:schemeClr>
              </a:solidFill>
              <a:latin typeface="Segoe UI Light"/>
            </a:endParaRPr>
          </a:p>
          <a:p>
            <a:pPr defTabSz="684670">
              <a:lnSpc>
                <a:spcPct val="90000"/>
              </a:lnSpc>
              <a:spcAft>
                <a:spcPts val="441"/>
              </a:spcAft>
            </a:pPr>
            <a:r>
              <a:rPr lang="en-US" u="sng" dirty="0" smtClean="0">
                <a:solidFill>
                  <a:schemeClr val="tx1">
                    <a:lumMod val="50000"/>
                    <a:lumOff val="50000"/>
                  </a:schemeClr>
                </a:solidFill>
                <a:latin typeface="Segoe UI Light"/>
              </a:rPr>
              <a:t>aka.ms/</a:t>
            </a:r>
            <a:r>
              <a:rPr lang="en-US" u="sng" dirty="0" err="1" smtClean="0">
                <a:solidFill>
                  <a:schemeClr val="tx1">
                    <a:lumMod val="50000"/>
                    <a:lumOff val="50000"/>
                  </a:schemeClr>
                </a:solidFill>
                <a:latin typeface="Segoe UI Light"/>
              </a:rPr>
              <a:t>OfficeDevPnPYammer</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OfficeDevPnPMSDN</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OfficeDevPnPVideos</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OfficeDevPnPTraining</a:t>
            </a:r>
            <a:endParaRPr lang="en-US" sz="2400" u="sng" dirty="0">
              <a:solidFill>
                <a:schemeClr val="tx1">
                  <a:lumMod val="50000"/>
                  <a:lumOff val="50000"/>
                </a:schemeClr>
              </a:solidFill>
              <a:latin typeface="Segoe UI Light"/>
            </a:endParaRPr>
          </a:p>
        </p:txBody>
      </p:sp>
      <p:sp>
        <p:nvSpPr>
          <p:cNvPr id="7" name="TextBox 6"/>
          <p:cNvSpPr txBox="1"/>
          <p:nvPr/>
        </p:nvSpPr>
        <p:spPr>
          <a:xfrm>
            <a:off x="656140" y="2392627"/>
            <a:ext cx="5977920" cy="1015214"/>
          </a:xfrm>
          <a:prstGeom prst="rect">
            <a:avLst/>
          </a:prstGeom>
          <a:noFill/>
        </p:spPr>
        <p:txBody>
          <a:bodyPr wrap="none" rtlCol="0">
            <a:spAutoFit/>
          </a:bodyPr>
          <a:lstStyle/>
          <a:p>
            <a:pPr algn="ctr"/>
            <a:r>
              <a:rPr lang="en-US" sz="5997" dirty="0">
                <a:solidFill>
                  <a:schemeClr val="tx1">
                    <a:lumMod val="85000"/>
                    <a:lumOff val="15000"/>
                  </a:schemeClr>
                </a:solidFill>
                <a:latin typeface="Segoe UI Light" panose="020B0502040204020203" pitchFamily="34" charset="0"/>
                <a:cs typeface="Segoe UI Light" panose="020B0502040204020203" pitchFamily="34" charset="0"/>
              </a:rPr>
              <a:t>“Sharing is caring”</a:t>
            </a:r>
            <a:endParaRPr lang="en-GB" sz="5997"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srcRect l="10" t="-212" r="3" b="44112"/>
          <a:stretch/>
        </p:blipFill>
        <p:spPr>
          <a:xfrm>
            <a:off x="7290816" y="121920"/>
            <a:ext cx="4786325" cy="6449568"/>
          </a:xfrm>
          <a:prstGeom prst="rect">
            <a:avLst/>
          </a:prstGeom>
        </p:spPr>
      </p:pic>
      <p:pic>
        <p:nvPicPr>
          <p:cNvPr id="9" name="Picture 8"/>
          <p:cNvPicPr>
            <a:picLocks noChangeAspect="1"/>
          </p:cNvPicPr>
          <p:nvPr/>
        </p:nvPicPr>
        <p:blipFill>
          <a:blip r:embed="rId4"/>
          <a:stretch>
            <a:fillRect/>
          </a:stretch>
        </p:blipFill>
        <p:spPr>
          <a:xfrm>
            <a:off x="0" y="1380"/>
            <a:ext cx="5558774" cy="2461404"/>
          </a:xfrm>
          <a:prstGeom prst="rect">
            <a:avLst/>
          </a:prstGeom>
        </p:spPr>
      </p:pic>
      <p:sp>
        <p:nvSpPr>
          <p:cNvPr id="11" name="Rectangle 10"/>
          <p:cNvSpPr/>
          <p:nvPr/>
        </p:nvSpPr>
        <p:spPr>
          <a:xfrm>
            <a:off x="656140" y="3407841"/>
            <a:ext cx="7140914" cy="1015663"/>
          </a:xfrm>
          <a:prstGeom prst="rect">
            <a:avLst/>
          </a:prstGeom>
          <a:noFill/>
        </p:spPr>
        <p:txBody>
          <a:bodyPr wrap="square">
            <a:spAutoFit/>
          </a:bodyPr>
          <a:lstStyle/>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Ready to use App </a:t>
            </a:r>
            <a:r>
              <a:rPr lang="en-US" sz="2000" dirty="0">
                <a:solidFill>
                  <a:schemeClr val="bg2">
                    <a:lumMod val="75000"/>
                  </a:schemeClr>
                </a:solidFill>
                <a:latin typeface="+mj-lt"/>
              </a:rPr>
              <a:t>Model </a:t>
            </a:r>
            <a:r>
              <a:rPr lang="en-US" sz="2000" dirty="0" smtClean="0">
                <a:solidFill>
                  <a:schemeClr val="bg2">
                    <a:lumMod val="75000"/>
                  </a:schemeClr>
                </a:solidFill>
                <a:latin typeface="+mj-lt"/>
              </a:rPr>
              <a:t>patterns </a:t>
            </a:r>
            <a:r>
              <a:rPr lang="en-US" sz="2000" dirty="0">
                <a:solidFill>
                  <a:schemeClr val="bg2">
                    <a:lumMod val="75000"/>
                  </a:schemeClr>
                </a:solidFill>
                <a:latin typeface="+mj-lt"/>
              </a:rPr>
              <a:t>for common </a:t>
            </a:r>
            <a:r>
              <a:rPr lang="en-US" sz="2000" dirty="0" smtClean="0">
                <a:solidFill>
                  <a:schemeClr val="bg2">
                    <a:lumMod val="75000"/>
                  </a:schemeClr>
                </a:solidFill>
                <a:latin typeface="+mj-lt"/>
              </a:rPr>
              <a:t>scenarios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Open </a:t>
            </a:r>
            <a:r>
              <a:rPr lang="en-US" sz="2000" dirty="0">
                <a:solidFill>
                  <a:schemeClr val="bg2">
                    <a:lumMod val="75000"/>
                  </a:schemeClr>
                </a:solidFill>
                <a:latin typeface="+mj-lt"/>
              </a:rPr>
              <a:t>source and based on community </a:t>
            </a:r>
            <a:r>
              <a:rPr lang="en-US" sz="2000" dirty="0" smtClean="0">
                <a:solidFill>
                  <a:schemeClr val="bg2">
                    <a:lumMod val="75000"/>
                  </a:schemeClr>
                </a:solidFill>
                <a:latin typeface="+mj-lt"/>
              </a:rPr>
              <a:t>contributions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Constantly </a:t>
            </a:r>
            <a:r>
              <a:rPr lang="en-US" sz="2000" dirty="0">
                <a:solidFill>
                  <a:schemeClr val="bg2">
                    <a:lumMod val="75000"/>
                  </a:schemeClr>
                </a:solidFill>
                <a:latin typeface="+mj-lt"/>
              </a:rPr>
              <a:t>evolving set of material for reuse</a:t>
            </a:r>
          </a:p>
        </p:txBody>
      </p:sp>
    </p:spTree>
    <p:extLst>
      <p:ext uri="{BB962C8B-B14F-4D97-AF65-F5344CB8AC3E}">
        <p14:creationId xmlns:p14="http://schemas.microsoft.com/office/powerpoint/2010/main" val="25368082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63" presetClass="path" presetSubtype="0" decel="100000" fill="hold" grpId="1" nodeType="withEffect">
                                  <p:stCondLst>
                                    <p:cond delay="800"/>
                                  </p:stCondLst>
                                  <p:childTnLst>
                                    <p:animMotion origin="layout" path="M 4.79167E-6 1.11111E-6 L 0.0151 1.11111E-6 " pathEditMode="relative" rAng="0" ptsTypes="AA">
                                      <p:cBhvr>
                                        <p:cTn id="12" dur="500" spd="-100000" fill="hold"/>
                                        <p:tgtEl>
                                          <p:spTgt spid="11"/>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dirty="0">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par>
                                <p:cTn id="20" presetID="16" presetClass="entr" presetSubtype="21" fill="hold"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arn(inVertical)">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smtClean="0">
                <a:solidFill>
                  <a:schemeClr val="tx1">
                    <a:lumMod val="50000"/>
                    <a:lumOff val="50000"/>
                  </a:schemeClr>
                </a:solidFill>
              </a:rPr>
              <a:t>User 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5787606"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2" y="1795941"/>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8324350" y="4262311"/>
            <a:ext cx="1774020"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Security</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400" dirty="0" smtClean="0"/>
              <a:t>Why transition to SharePoint App/add-in Model?</a:t>
            </a:r>
            <a:endParaRPr lang="en-US" sz="4400" dirty="0"/>
          </a:p>
        </p:txBody>
      </p:sp>
      <p:sp>
        <p:nvSpPr>
          <p:cNvPr id="62" name="Rectangle 61"/>
          <p:cNvSpPr/>
          <p:nvPr/>
        </p:nvSpPr>
        <p:spPr bwMode="auto">
          <a:xfrm>
            <a:off x="4504521" y="4262311"/>
            <a:ext cx="1781468"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Cross-Device</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3" name="Picture 6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5203" y="4524845"/>
            <a:ext cx="455748" cy="744838"/>
          </a:xfrm>
          <a:prstGeom prst="rect">
            <a:avLst/>
          </a:prstGeom>
        </p:spPr>
      </p:pic>
      <p:sp>
        <p:nvSpPr>
          <p:cNvPr id="66" name="Rectangle 65"/>
          <p:cNvSpPr/>
          <p:nvPr/>
        </p:nvSpPr>
        <p:spPr bwMode="auto">
          <a:xfrm>
            <a:off x="678119" y="4262311"/>
            <a:ext cx="1781546"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Open </a:t>
            </a:r>
            <a:r>
              <a:rPr lang="en-US" sz="2000" dirty="0" smtClean="0">
                <a:solidFill>
                  <a:srgbClr val="FFFFFF"/>
                </a:solidFill>
                <a:latin typeface="Segoe UI Light" panose="020B0502040204020203" pitchFamily="34" charset="0"/>
                <a:cs typeface="Segoe UI Light" panose="020B0502040204020203" pitchFamily="34" charset="0"/>
              </a:rPr>
              <a:t>APIs</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7" name="Picture 66" descr="\\MAGNUM\Projects\Microsoft\Cloud Power FY12\Design\ICONS_PNG\Application.png"/>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a:stretch/>
        </p:blipFill>
        <p:spPr bwMode="auto">
          <a:xfrm>
            <a:off x="1132368" y="4552313"/>
            <a:ext cx="909144" cy="746262"/>
          </a:xfrm>
          <a:prstGeom prst="rect">
            <a:avLst/>
          </a:prstGeom>
          <a:noFill/>
          <a:ln>
            <a:noFill/>
          </a:ln>
        </p:spPr>
      </p:pic>
      <p:sp>
        <p:nvSpPr>
          <p:cNvPr id="70" name="Rectangle 69"/>
          <p:cNvSpPr/>
          <p:nvPr/>
        </p:nvSpPr>
        <p:spPr bwMode="auto">
          <a:xfrm>
            <a:off x="2589346" y="4262311"/>
            <a:ext cx="1797823"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Responsive UI  </a:t>
            </a:r>
          </a:p>
        </p:txBody>
      </p:sp>
      <p:pic>
        <p:nvPicPr>
          <p:cNvPr id="71" name="Picture 2" descr="\\MAGNUM\Projects\Microsoft\Cloud Power FY12\Design\ICONS_PNG\Devices.png"/>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922425" y="4485845"/>
            <a:ext cx="1015891" cy="1055018"/>
          </a:xfrm>
          <a:prstGeom prst="rect">
            <a:avLst/>
          </a:prstGeom>
          <a:noFill/>
          <a:ln>
            <a:noFill/>
          </a:ln>
        </p:spPr>
      </p:pic>
      <p:sp>
        <p:nvSpPr>
          <p:cNvPr id="74" name="Rectangle 73"/>
          <p:cNvSpPr/>
          <p:nvPr/>
        </p:nvSpPr>
        <p:spPr bwMode="auto">
          <a:xfrm>
            <a:off x="6403341" y="4262311"/>
            <a:ext cx="1797905"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Social</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75" name="Picture 3" descr="\\MAGNUM\Projects\Microsoft\Cloud Power FY12\Design\ICONS_PNG\Iaas.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tretch>
            <a:fillRect/>
          </a:stretch>
        </p:blipFill>
        <p:spPr bwMode="auto">
          <a:xfrm>
            <a:off x="6866101" y="4456589"/>
            <a:ext cx="940598" cy="937709"/>
          </a:xfrm>
          <a:prstGeom prst="rect">
            <a:avLst/>
          </a:prstGeom>
          <a:noFill/>
        </p:spPr>
      </p:pic>
      <p:sp>
        <p:nvSpPr>
          <p:cNvPr id="49" name="Rectangle 48"/>
          <p:cNvSpPr/>
          <p:nvPr/>
        </p:nvSpPr>
        <p:spPr bwMode="auto">
          <a:xfrm>
            <a:off x="2589265" y="1734627"/>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Align with service roadmap</a:t>
            </a:r>
          </a:p>
        </p:txBody>
      </p:sp>
      <p:sp>
        <p:nvSpPr>
          <p:cNvPr id="52" name="Rectangle 51"/>
          <p:cNvSpPr/>
          <p:nvPr/>
        </p:nvSpPr>
        <p:spPr bwMode="auto">
          <a:xfrm>
            <a:off x="4500412" y="174598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Agile and faster deployment</a:t>
            </a:r>
          </a:p>
        </p:txBody>
      </p:sp>
      <p:sp>
        <p:nvSpPr>
          <p:cNvPr id="55" name="Rectangle 54"/>
          <p:cNvSpPr/>
          <p:nvPr/>
        </p:nvSpPr>
        <p:spPr bwMode="auto">
          <a:xfrm>
            <a:off x="678119" y="1728516"/>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Scalable Solution</a:t>
            </a: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651" y="2017935"/>
            <a:ext cx="650481" cy="702283"/>
          </a:xfrm>
          <a:prstGeom prst="rect">
            <a:avLst/>
          </a:prstGeom>
          <a:solidFill>
            <a:schemeClr val="tx2"/>
          </a:solidFill>
        </p:spPr>
      </p:pic>
      <p:sp>
        <p:nvSpPr>
          <p:cNvPr id="58" name="Rectangle 57"/>
          <p:cNvSpPr/>
          <p:nvPr/>
        </p:nvSpPr>
        <p:spPr bwMode="auto">
          <a:xfrm>
            <a:off x="6411561" y="175734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You control release process</a:t>
            </a: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1280" y="2054008"/>
            <a:ext cx="610239" cy="679834"/>
          </a:xfrm>
          <a:prstGeom prst="rect">
            <a:avLst/>
          </a:prstGeom>
          <a:solidFill>
            <a:schemeClr val="tx2"/>
          </a:solidFill>
        </p:spPr>
      </p:pic>
      <p:grpSp>
        <p:nvGrpSpPr>
          <p:cNvPr id="87" name="Group 86"/>
          <p:cNvGrpSpPr/>
          <p:nvPr/>
        </p:nvGrpSpPr>
        <p:grpSpPr>
          <a:xfrm>
            <a:off x="8322707" y="1757340"/>
            <a:ext cx="1804063" cy="1708962"/>
            <a:chOff x="2285599" y="2084714"/>
            <a:chExt cx="1792383" cy="1717700"/>
          </a:xfrm>
          <a:solidFill>
            <a:schemeClr val="tx2"/>
          </a:solidFill>
        </p:grpSpPr>
        <p:sp>
          <p:nvSpPr>
            <p:cNvPr id="88" name="Rectangle 87"/>
            <p:cNvSpPr/>
            <p:nvPr/>
          </p:nvSpPr>
          <p:spPr bwMode="auto">
            <a:xfrm>
              <a:off x="2285599" y="2084714"/>
              <a:ext cx="1792383" cy="17177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Cloud </a:t>
              </a:r>
              <a:r>
                <a:rPr lang="en-US" sz="2000" dirty="0" smtClean="0">
                  <a:solidFill>
                    <a:srgbClr val="FFFFFF"/>
                  </a:solidFill>
                  <a:latin typeface="Segoe UI Light" panose="020B0502040204020203" pitchFamily="34" charset="0"/>
                  <a:cs typeface="Segoe UI Light" panose="020B0502040204020203" pitchFamily="34" charset="0"/>
                </a:rPr>
                <a:t>Enabled</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89" name="Picture 6" descr="\\MAGNUM\Projects\Microsoft\Cloud Power FY12\Design\ICONS_PNG\Cloud.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2651561" y="2164716"/>
              <a:ext cx="1059979" cy="1059978"/>
            </a:xfrm>
            <a:prstGeom prst="rect">
              <a:avLst/>
            </a:prstGeom>
            <a:grpFill/>
          </p:spPr>
        </p:pic>
      </p:grpSp>
      <p:pic>
        <p:nvPicPr>
          <p:cNvPr id="92" name="Picture 3" descr="\\MAGNUM\Projects\Microsoft\Cloud Power FY12\Design\ICONS_PNG\Confidentiality.png"/>
          <p:cNvPicPr>
            <a:picLocks noChangeAspect="1" noChangeArrowheads="1"/>
          </p:cNvPicPr>
          <p:nvPr/>
        </p:nvPicPr>
        <p:blipFill>
          <a:blip r:embed="rId11" cstate="print">
            <a:lum bright="100000"/>
            <a:extLst>
              <a:ext uri="{28A0092B-C50C-407E-A947-70E740481C1C}">
                <a14:useLocalDpi xmlns:a14="http://schemas.microsoft.com/office/drawing/2010/main" val="0"/>
              </a:ext>
            </a:extLst>
          </a:blip>
          <a:srcRect/>
          <a:stretch>
            <a:fillRect/>
          </a:stretch>
        </p:blipFill>
        <p:spPr bwMode="auto">
          <a:xfrm>
            <a:off x="8738611" y="4485845"/>
            <a:ext cx="945497" cy="945496"/>
          </a:xfrm>
          <a:prstGeom prst="rect">
            <a:avLst/>
          </a:prstGeom>
          <a:noFill/>
        </p:spPr>
      </p:pic>
      <p:sp>
        <p:nvSpPr>
          <p:cNvPr id="93" name="TextBox 92"/>
          <p:cNvSpPr txBox="1"/>
          <p:nvPr/>
        </p:nvSpPr>
        <p:spPr>
          <a:xfrm>
            <a:off x="762662" y="1307195"/>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IT Pro’s</a:t>
            </a:r>
          </a:p>
        </p:txBody>
      </p:sp>
      <p:sp>
        <p:nvSpPr>
          <p:cNvPr id="95" name="TextBox 94"/>
          <p:cNvSpPr txBox="1"/>
          <p:nvPr/>
        </p:nvSpPr>
        <p:spPr>
          <a:xfrm>
            <a:off x="678119" y="3863526"/>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Developers</a:t>
            </a:r>
          </a:p>
        </p:txBody>
      </p:sp>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9202" y="1991472"/>
            <a:ext cx="669812" cy="717522"/>
          </a:xfrm>
          <a:prstGeom prst="rect">
            <a:avLst/>
          </a:prstGeom>
          <a:solidFill>
            <a:schemeClr val="tx2"/>
          </a:solidFill>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0853" y="2029160"/>
            <a:ext cx="604409" cy="681105"/>
          </a:xfrm>
          <a:prstGeom prst="rect">
            <a:avLst/>
          </a:prstGeom>
          <a:solidFill>
            <a:schemeClr val="tx2"/>
          </a:solidFill>
        </p:spPr>
      </p:pic>
    </p:spTree>
    <p:extLst>
      <p:ext uri="{BB962C8B-B14F-4D97-AF65-F5344CB8AC3E}">
        <p14:creationId xmlns:p14="http://schemas.microsoft.com/office/powerpoint/2010/main" val="43861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4" grpId="0"/>
      <p:bldP spid="62" grpId="0" animBg="1"/>
      <p:bldP spid="66" grpId="0" animBg="1"/>
      <p:bldP spid="70" grpId="0" animBg="1"/>
      <p:bldP spid="74" grpId="0" animBg="1"/>
      <p:bldP spid="49" grpId="0" animBg="1"/>
      <p:bldP spid="52" grpId="0" animBg="1"/>
      <p:bldP spid="55" grpId="0" animBg="1"/>
      <p:bldP spid="58" grpId="0" animBg="1"/>
      <p:bldP spid="93" grpId="0"/>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8552" y="1783700"/>
            <a:ext cx="6955114" cy="3946539"/>
          </a:xfrm>
        </p:spPr>
        <p:txBody>
          <a:bodyPr/>
          <a:lstStyle/>
          <a:p>
            <a:r>
              <a:rPr lang="en-US" sz="2400" dirty="0" smtClean="0">
                <a:solidFill>
                  <a:schemeClr val="bg2"/>
                </a:solidFill>
              </a:rPr>
              <a:t>Modernize your custom SharePoint applications</a:t>
            </a:r>
          </a:p>
          <a:p>
            <a:r>
              <a:rPr lang="en-US" sz="2400" dirty="0" smtClean="0">
                <a:solidFill>
                  <a:schemeClr val="bg2"/>
                </a:solidFill>
              </a:rPr>
              <a:t>Take advantage of new features and benefits of the standard SP app/add-in model</a:t>
            </a:r>
          </a:p>
          <a:p>
            <a:r>
              <a:rPr lang="en-US" sz="2400" dirty="0" smtClean="0">
                <a:solidFill>
                  <a:schemeClr val="bg2"/>
                </a:solidFill>
              </a:rPr>
              <a:t>Enhance your existing custom solutions by leveraging the power of the SP app/add-in model</a:t>
            </a:r>
          </a:p>
          <a:p>
            <a:r>
              <a:rPr lang="en-US" sz="2400" dirty="0" smtClean="0">
                <a:solidFill>
                  <a:schemeClr val="bg2"/>
                </a:solidFill>
              </a:rPr>
              <a:t>Leverage available community IP and expertise</a:t>
            </a:r>
          </a:p>
          <a:p>
            <a:r>
              <a:rPr lang="en-US" sz="2400" dirty="0" smtClean="0">
                <a:solidFill>
                  <a:schemeClr val="bg2"/>
                </a:solidFill>
              </a:rPr>
              <a:t>SP app/add-in model is recommended customization pattern for Office 365 and for on-premises</a:t>
            </a:r>
            <a:endParaRPr lang="en-US" sz="2400" dirty="0">
              <a:solidFill>
                <a:schemeClr val="bg2"/>
              </a:solidFill>
            </a:endParaRPr>
          </a:p>
        </p:txBody>
      </p:sp>
      <p:pic>
        <p:nvPicPr>
          <p:cNvPr id="4" name="Picture 3" descr="\\REDBEARD\Standards\Microsoft\People Photography\WINDOWS\Win_Brand\Spain\WIN12_Marius_Lenovo_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12132" y="0"/>
            <a:ext cx="45766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9112" y="228600"/>
            <a:ext cx="7093020" cy="1055914"/>
          </a:xfrm>
        </p:spPr>
        <p:txBody>
          <a:bodyPr/>
          <a:lstStyle/>
          <a:p>
            <a:r>
              <a:rPr lang="en-US" sz="3600" dirty="0" smtClean="0"/>
              <a:t>Why would you take advantage of the </a:t>
            </a:r>
            <a:r>
              <a:rPr lang="en-NZ" sz="3600" dirty="0" smtClean="0"/>
              <a:t>PnP Transformation program?</a:t>
            </a:r>
            <a:endParaRPr lang="en-US" sz="3600" dirty="0"/>
          </a:p>
        </p:txBody>
      </p:sp>
    </p:spTree>
    <p:extLst>
      <p:ext uri="{BB962C8B-B14F-4D97-AF65-F5344CB8AC3E}">
        <p14:creationId xmlns:p14="http://schemas.microsoft.com/office/powerpoint/2010/main" val="34705760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SharePoint Customization Recommendations</a:t>
            </a:r>
            <a:endParaRPr lang="en-US" dirty="0">
              <a:solidFill>
                <a:schemeClr val="bg1"/>
              </a:solidFill>
            </a:endParaRPr>
          </a:p>
        </p:txBody>
      </p:sp>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1600" dirty="0" smtClean="0"/>
              <a:t>SP app / add-in model recommended also for on-premises</a:t>
            </a:r>
            <a:endParaRPr lang="en-US" sz="1600" dirty="0"/>
          </a:p>
        </p:txBody>
      </p:sp>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dirty="0" smtClean="0"/>
              <a:t>Provider hosted add-ins as recommended approach</a:t>
            </a:r>
            <a:endParaRPr lang="en-US" dirty="0"/>
          </a:p>
        </p:txBody>
      </p:sp>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Full trust code or farm solutions are not recommended</a:t>
            </a:r>
            <a:endParaRPr lang="en-US" dirty="0"/>
          </a:p>
        </p:txBody>
      </p:sp>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solidFill>
                  <a:schemeClr val="bg1"/>
                </a:solidFill>
              </a:rPr>
              <a:t>Provider hosted add-ins hosted in Azure for Office 365</a:t>
            </a:r>
            <a:endParaRPr lang="en-US" dirty="0">
              <a:solidFill>
                <a:schemeClr val="bg1"/>
              </a:solidFill>
            </a:endParaRPr>
          </a:p>
        </p:txBody>
      </p:sp>
    </p:spTree>
    <p:extLst>
      <p:ext uri="{BB962C8B-B14F-4D97-AF65-F5344CB8AC3E}">
        <p14:creationId xmlns:p14="http://schemas.microsoft.com/office/powerpoint/2010/main" val="413067019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“app model” or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2164344214"/>
              </p:ext>
            </p:extLst>
          </p:nvPr>
        </p:nvGraphicFramePr>
        <p:xfrm>
          <a:off x="1365948" y="1853705"/>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1789393" y="5415562"/>
            <a:ext cx="2069807" cy="766352"/>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7523" y="5470717"/>
            <a:ext cx="1893892" cy="656042"/>
          </a:xfrm>
          <a:prstGeom prst="rect">
            <a:avLst/>
          </a:prstGeom>
        </p:spPr>
      </p:pic>
      <p:sp>
        <p:nvSpPr>
          <p:cNvPr id="3" name="Left Brace 2"/>
          <p:cNvSpPr/>
          <p:nvPr/>
        </p:nvSpPr>
        <p:spPr bwMode="auto">
          <a:xfrm rot="5400000">
            <a:off x="7805611" y="-1375121"/>
            <a:ext cx="247456" cy="6351670"/>
          </a:xfrm>
          <a:prstGeom prst="leftBrace">
            <a:avLst/>
          </a:prstGeom>
          <a:noFill/>
          <a:ln w="28575" cap="flat" cmpd="sng" algn="ctr">
            <a:solidFill>
              <a:schemeClr val="accent1"/>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637865" y="989901"/>
            <a:ext cx="4582947" cy="635302"/>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a:t>
            </a:r>
            <a:r>
              <a:rPr lang="fi-FI" sz="1764" dirty="0" smtClean="0">
                <a:solidFill>
                  <a:schemeClr val="tx1">
                    <a:lumMod val="75000"/>
                    <a:lumOff val="25000"/>
                  </a:schemeClr>
                </a:solidFill>
              </a:rPr>
              <a:t>means </a:t>
            </a:r>
            <a:r>
              <a:rPr lang="en-GB" sz="1764" dirty="0" smtClean="0">
                <a:solidFill>
                  <a:schemeClr val="tx1">
                    <a:lumMod val="75000"/>
                    <a:lumOff val="25000"/>
                  </a:schemeClr>
                </a:solidFill>
              </a:rPr>
              <a:t>all </a:t>
            </a:r>
            <a:r>
              <a:rPr lang="en-GB" sz="1764" dirty="0">
                <a:solidFill>
                  <a:schemeClr val="tx1">
                    <a:lumMod val="75000"/>
                    <a:lumOff val="25000"/>
                  </a:schemeClr>
                </a:solidFill>
              </a:rPr>
              <a:t>operations  </a:t>
            </a:r>
            <a:r>
              <a:rPr lang="en-GB" sz="1764" dirty="0" smtClean="0">
                <a:solidFill>
                  <a:schemeClr val="tx1">
                    <a:lumMod val="75000"/>
                    <a:lumOff val="25000"/>
                  </a:schemeClr>
                </a:solidFill>
              </a:rPr>
              <a:t>executed </a:t>
            </a:r>
            <a:r>
              <a:rPr lang="en-GB" sz="1764" dirty="0">
                <a:solidFill>
                  <a:schemeClr val="tx1">
                    <a:lumMod val="75000"/>
                    <a:lumOff val="25000"/>
                  </a:schemeClr>
                </a:solidFill>
              </a:rPr>
              <a:t>outside of the server</a:t>
            </a:r>
            <a:endParaRPr lang="en-US" sz="1764" dirty="0">
              <a:solidFill>
                <a:schemeClr val="tx1">
                  <a:lumMod val="75000"/>
                  <a:lumOff val="25000"/>
                </a:schemeClr>
              </a:solidFill>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653" y="5470716"/>
            <a:ext cx="1893892" cy="656042"/>
          </a:xfrm>
          <a:prstGeom prst="rect">
            <a:avLst/>
          </a:prstGeom>
        </p:spPr>
      </p:pic>
    </p:spTree>
    <p:extLst>
      <p:ext uri="{BB962C8B-B14F-4D97-AF65-F5344CB8AC3E}">
        <p14:creationId xmlns:p14="http://schemas.microsoft.com/office/powerpoint/2010/main" val="750666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process</a:t>
            </a:r>
            <a:endParaRPr lang="en-GB" dirty="0"/>
          </a:p>
        </p:txBody>
      </p:sp>
      <p:grpSp>
        <p:nvGrpSpPr>
          <p:cNvPr id="19" name="Group 18"/>
          <p:cNvGrpSpPr/>
          <p:nvPr/>
        </p:nvGrpSpPr>
        <p:grpSpPr>
          <a:xfrm>
            <a:off x="518275" y="125594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Readiness with app model topics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Hosting decisions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Network impact analysis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Development model </a:t>
              </a:r>
              <a:r>
                <a:rPr lang="en-US" sz="1400" dirty="0" smtClean="0">
                  <a:solidFill>
                    <a:schemeClr val="tx1">
                      <a:lumMod val="65000"/>
                      <a:lumOff val="35000"/>
                    </a:schemeClr>
                  </a:solidFill>
                  <a:ea typeface="Segoe UI" pitchFamily="34" charset="0"/>
                  <a:cs typeface="Segoe UI" pitchFamily="34" charset="0"/>
                </a:rPr>
                <a:t>readiness</a:t>
              </a:r>
            </a:p>
            <a:p>
              <a:pPr marL="342764" indent="-252000" defTabSz="913737" fontAlgn="base">
                <a:spcBef>
                  <a:spcPct val="0"/>
                </a:spcBef>
                <a:spcAft>
                  <a:spcPct val="0"/>
                </a:spcAft>
                <a:buFont typeface="Arial" panose="020B0604020202020204" pitchFamily="34" charset="0"/>
                <a:buChar char="•"/>
              </a:pPr>
              <a:r>
                <a:rPr lang="en-US" sz="1400" dirty="0" smtClean="0">
                  <a:solidFill>
                    <a:schemeClr val="tx1">
                      <a:lumMod val="65000"/>
                      <a:lumOff val="35000"/>
                    </a:schemeClr>
                  </a:solidFill>
                  <a:ea typeface="Segoe UI" pitchFamily="34" charset="0"/>
                  <a:cs typeface="Segoe UI" pitchFamily="34" charset="0"/>
                </a:rPr>
                <a:t>ALM model planning</a:t>
              </a:r>
              <a:endParaRPr lang="en-GB" sz="1400" dirty="0">
                <a:solidFill>
                  <a:schemeClr val="tx1">
                    <a:lumMod val="65000"/>
                    <a:lumOff val="35000"/>
                  </a:schemeClr>
                </a:solidFill>
                <a:ea typeface="Segoe UI" pitchFamily="34" charset="0"/>
                <a:cs typeface="Segoe UI" pitchFamily="34" charset="0"/>
              </a:endParaRPr>
            </a:p>
          </p:txBody>
        </p:sp>
      </p:grpSp>
      <p:grpSp>
        <p:nvGrpSpPr>
          <p:cNvPr id="20" name="Group 19"/>
          <p:cNvGrpSpPr/>
          <p:nvPr/>
        </p:nvGrpSpPr>
        <p:grpSpPr>
          <a:xfrm>
            <a:off x="2792198" y="125594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solution usage</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Analyze existing code and functionality</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56883" y="1255942"/>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model solution planning</a:t>
              </a:r>
              <a:r>
                <a:rPr lang="en-GB" sz="1400" dirty="0">
                  <a:solidFill>
                    <a:schemeClr val="tx1">
                      <a:lumMod val="65000"/>
                      <a:lumOff val="35000"/>
                    </a:schemeClr>
                  </a:solidFill>
                  <a:ea typeface="Segoe UI" pitchFamily="34" charset="0"/>
                  <a:cs typeface="Segoe UI" pitchFamily="34" charset="0"/>
                </a:rPr>
                <a:t> and design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patterns and models are used for different solutions</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What solutions can be converted to out of the box </a:t>
              </a:r>
              <a:r>
                <a:rPr lang="en-US" sz="1400" dirty="0" smtClean="0">
                  <a:solidFill>
                    <a:schemeClr val="tx1">
                      <a:lumMod val="65000"/>
                      <a:lumOff val="35000"/>
                    </a:schemeClr>
                  </a:solidFill>
                  <a:ea typeface="Segoe UI" pitchFamily="34" charset="0"/>
                  <a:cs typeface="Segoe UI" pitchFamily="34" charset="0"/>
                </a:rPr>
                <a:t>capabilities?</a:t>
              </a:r>
              <a:endParaRPr lang="en-US" sz="1400" dirty="0">
                <a:solidFill>
                  <a:schemeClr val="tx1">
                    <a:lumMod val="65000"/>
                    <a:lumOff val="35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327727" y="125594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Detailed technical planning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Actual app model solution implementation</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Typical development process, including testing</a:t>
              </a:r>
              <a:endParaRPr lang="en-GB" sz="1400" dirty="0">
                <a:solidFill>
                  <a:schemeClr val="tx1">
                    <a:lumMod val="65000"/>
                    <a:lumOff val="35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601650" y="125594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App solution deployment</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Existing content retrofitting</a:t>
              </a:r>
            </a:p>
            <a:p>
              <a:pPr marL="342764" indent="-252000" defTabSz="913737" fontAlgn="base">
                <a:spcBef>
                  <a:spcPct val="0"/>
                </a:spcBef>
                <a:spcAft>
                  <a:spcPct val="0"/>
                </a:spcAft>
                <a:buFont typeface="Arial" panose="020B0604020202020204" pitchFamily="34" charset="0"/>
                <a:buChar char="•"/>
              </a:pPr>
              <a:r>
                <a:rPr lang="en-US" sz="1400" dirty="0">
                  <a:solidFill>
                    <a:schemeClr val="tx1">
                      <a:lumMod val="65000"/>
                      <a:lumOff val="35000"/>
                    </a:schemeClr>
                  </a:solidFill>
                  <a:ea typeface="Segoe UI" pitchFamily="34" charset="0"/>
                  <a:cs typeface="Segoe UI" pitchFamily="34" charset="0"/>
                </a:rPr>
                <a:t>Farm solution </a:t>
              </a:r>
              <a:r>
                <a:rPr lang="en-US" sz="1400" dirty="0" smtClean="0">
                  <a:solidFill>
                    <a:schemeClr val="tx1">
                      <a:lumMod val="65000"/>
                      <a:lumOff val="35000"/>
                    </a:schemeClr>
                  </a:solidFill>
                  <a:ea typeface="Segoe UI" pitchFamily="34" charset="0"/>
                  <a:cs typeface="Segoe UI" pitchFamily="34" charset="0"/>
                </a:rPr>
                <a:t>retraction in on-premises environments</a:t>
              </a:r>
              <a:endParaRPr lang="en-GB" sz="1400" dirty="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spTree>
    <p:extLst>
      <p:ext uri="{BB962C8B-B14F-4D97-AF65-F5344CB8AC3E}">
        <p14:creationId xmlns:p14="http://schemas.microsoft.com/office/powerpoint/2010/main" val="1556410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600034" cy="747897"/>
          </a:xfrm>
        </p:spPr>
        <p:txBody>
          <a:bodyPr/>
          <a:lstStyle/>
          <a:p>
            <a:r>
              <a:rPr lang="en-US" sz="4000" dirty="0" smtClean="0"/>
              <a:t>PnP Transformation Process - Deliverables</a:t>
            </a:r>
            <a:endParaRPr lang="en-US" sz="4000" dirty="0"/>
          </a:p>
        </p:txBody>
      </p:sp>
      <p:sp>
        <p:nvSpPr>
          <p:cNvPr id="16" name="Rectangle 15"/>
          <p:cNvSpPr/>
          <p:nvPr>
            <p:custDataLst>
              <p:tags r:id="rId1"/>
            </p:custDataLst>
          </p:nvPr>
        </p:nvSpPr>
        <p:spPr bwMode="auto">
          <a:xfrm>
            <a:off x="7454304" y="1307104"/>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Planning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605392" y="1307104"/>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Readiness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029848" y="1307104"/>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588452" y="1843683"/>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App hosting configuration.  Leverage available resources to ramp up </a:t>
            </a:r>
            <a:r>
              <a:rPr lang="en-US" sz="1400" dirty="0">
                <a:solidFill>
                  <a:schemeClr val="bg2">
                    <a:lumMod val="50000"/>
                  </a:schemeClr>
                </a:solidFill>
                <a:cs typeface="Segoe UI" panose="020B0502040204020203" pitchFamily="34" charset="0"/>
              </a:rPr>
              <a:t>D</a:t>
            </a:r>
            <a:r>
              <a:rPr lang="en-US" sz="1400" dirty="0" smtClean="0">
                <a:solidFill>
                  <a:schemeClr val="bg2">
                    <a:lumMod val="50000"/>
                  </a:schemeClr>
                </a:solidFill>
                <a:cs typeface="Segoe UI" panose="020B0502040204020203" pitchFamily="34" charset="0"/>
              </a:rPr>
              <a:t>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437363" y="1843683"/>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012907" y="1843683"/>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4"/>
            </p:custDataLst>
          </p:nvPr>
        </p:nvSpPr>
        <p:spPr bwMode="auto">
          <a:xfrm>
            <a:off x="2620391" y="2804124"/>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Successfully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5"/>
            </p:custDataLst>
          </p:nvPr>
        </p:nvSpPr>
        <p:spPr bwMode="auto">
          <a:xfrm>
            <a:off x="5029848" y="2804124"/>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6"/>
            </p:custDataLst>
          </p:nvPr>
        </p:nvSpPr>
        <p:spPr bwMode="auto">
          <a:xfrm>
            <a:off x="7454304" y="2804124"/>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Detailed statement of work for accurate estimates</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604455" y="1833207"/>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036168" y="1825804"/>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63201" y="1833206"/>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605391" y="3871478"/>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Implementation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588452" y="4415868"/>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Jointly work on development and testing with MS partners</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8"/>
            </p:custDataLst>
          </p:nvPr>
        </p:nvSpPr>
        <p:spPr bwMode="auto">
          <a:xfrm>
            <a:off x="5029634" y="3871478"/>
            <a:ext cx="2316994"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012696" y="4415868"/>
            <a:ext cx="2316578" cy="503043"/>
          </a:xfrm>
          <a:prstGeom prst="rect">
            <a:avLst/>
          </a:prstGeom>
          <a:noFill/>
        </p:spPr>
        <p:txBody>
          <a:bodyPr wrap="square" lIns="91416" tIns="45708" rIns="91416" bIns="45708" rtlCol="0">
            <a:noAutofit/>
          </a:bodyPr>
          <a:lstStyle/>
          <a:p>
            <a:pPr defTabSz="913951"/>
            <a:r>
              <a:rPr lang="en-US" sz="1400" dirty="0">
                <a:solidFill>
                  <a:schemeClr val="bg2">
                    <a:lumMod val="50000"/>
                  </a:schemeClr>
                </a:solidFill>
                <a:cs typeface="Segoe UI" panose="020B0502040204020203" pitchFamily="34" charset="0"/>
              </a:rPr>
              <a:t>Deploy App solutions</a:t>
            </a:r>
          </a:p>
          <a:p>
            <a:pPr defTabSz="913951"/>
            <a:r>
              <a:rPr lang="en-US" sz="1400" dirty="0" smtClean="0">
                <a:solidFill>
                  <a:schemeClr val="bg2">
                    <a:lumMod val="50000"/>
                  </a:schemeClr>
                </a:solidFill>
                <a:cs typeface="Segoe UI" panose="020B0502040204020203" pitchFamily="34" charset="0"/>
              </a:rPr>
              <a:t>Retract farm solutions</a:t>
            </a:r>
          </a:p>
        </p:txBody>
      </p:sp>
      <p:sp>
        <p:nvSpPr>
          <p:cNvPr id="29" name="Rectangle 28"/>
          <p:cNvSpPr/>
          <p:nvPr>
            <p:custDataLst>
              <p:tags r:id="rId9"/>
            </p:custDataLst>
          </p:nvPr>
        </p:nvSpPr>
        <p:spPr bwMode="auto">
          <a:xfrm>
            <a:off x="2603450" y="5384132"/>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0"/>
            </p:custDataLst>
          </p:nvPr>
        </p:nvSpPr>
        <p:spPr bwMode="auto">
          <a:xfrm>
            <a:off x="5021372" y="5384132"/>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610805" y="4397350"/>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36168" y="4403523"/>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79769" y="1825804"/>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779769" y="4405241"/>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
        <p:nvSpPr>
          <p:cNvPr id="25" name="TextBox 24"/>
          <p:cNvSpPr txBox="1"/>
          <p:nvPr/>
        </p:nvSpPr>
        <p:spPr>
          <a:xfrm>
            <a:off x="10080448" y="1834130"/>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Step 1 provides details on estimating following stages in detail.</a:t>
            </a:r>
          </a:p>
        </p:txBody>
      </p:sp>
      <p:sp>
        <p:nvSpPr>
          <p:cNvPr id="31" name="TextBox 30"/>
          <p:cNvSpPr txBox="1"/>
          <p:nvPr/>
        </p:nvSpPr>
        <p:spPr>
          <a:xfrm>
            <a:off x="7793434" y="4633397"/>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Repeat the process for each solution needed to be transformed.</a:t>
            </a:r>
          </a:p>
        </p:txBody>
      </p:sp>
    </p:spTree>
    <p:extLst>
      <p:ext uri="{BB962C8B-B14F-4D97-AF65-F5344CB8AC3E}">
        <p14:creationId xmlns:p14="http://schemas.microsoft.com/office/powerpoint/2010/main" val="42848734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Factory based model for larger deployments</a:t>
            </a:r>
            <a:endParaRPr lang="en-US" sz="4800" dirty="0"/>
          </a:p>
        </p:txBody>
      </p:sp>
      <p:sp>
        <p:nvSpPr>
          <p:cNvPr id="9" name="Rectangle 8"/>
          <p:cNvSpPr/>
          <p:nvPr/>
        </p:nvSpPr>
        <p:spPr bwMode="auto">
          <a:xfrm>
            <a:off x="4071309" y="1344379"/>
            <a:ext cx="6567640" cy="408218"/>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Application Transformation Factory</a:t>
            </a:r>
          </a:p>
        </p:txBody>
      </p:sp>
      <p:grpSp>
        <p:nvGrpSpPr>
          <p:cNvPr id="37" name="Group 36"/>
          <p:cNvGrpSpPr/>
          <p:nvPr/>
        </p:nvGrpSpPr>
        <p:grpSpPr>
          <a:xfrm>
            <a:off x="4071309" y="1835796"/>
            <a:ext cx="2710034" cy="2677885"/>
            <a:chOff x="4122109" y="2173256"/>
            <a:chExt cx="2710034" cy="2677885"/>
          </a:xfrm>
        </p:grpSpPr>
        <p:sp>
          <p:nvSpPr>
            <p:cNvPr id="7" name="Rectangle 6"/>
            <p:cNvSpPr/>
            <p:nvPr/>
          </p:nvSpPr>
          <p:spPr bwMode="auto">
            <a:xfrm>
              <a:off x="4122109" y="2173256"/>
              <a:ext cx="2710034"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Detailed Assessment &amp; Planning </a:t>
              </a:r>
            </a:p>
          </p:txBody>
        </p:sp>
        <p:sp>
          <p:nvSpPr>
            <p:cNvPr id="10" name="Rectangle 9"/>
            <p:cNvSpPr/>
            <p:nvPr/>
          </p:nvSpPr>
          <p:spPr bwMode="auto">
            <a:xfrm>
              <a:off x="4375021" y="294769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1" name="Rectangle 10"/>
            <p:cNvSpPr/>
            <p:nvPr/>
          </p:nvSpPr>
          <p:spPr bwMode="auto">
            <a:xfrm>
              <a:off x="4574074" y="3339582"/>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12" name="Rectangle 11"/>
            <p:cNvSpPr/>
            <p:nvPr/>
          </p:nvSpPr>
          <p:spPr bwMode="auto">
            <a:xfrm>
              <a:off x="4770017" y="3714363"/>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3</a:t>
              </a:r>
            </a:p>
          </p:txBody>
        </p:sp>
        <p:sp>
          <p:nvSpPr>
            <p:cNvPr id="13" name="Rectangle 12"/>
            <p:cNvSpPr/>
            <p:nvPr/>
          </p:nvSpPr>
          <p:spPr bwMode="auto">
            <a:xfrm>
              <a:off x="5332964" y="4337958"/>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n</a:t>
              </a:r>
            </a:p>
          </p:txBody>
        </p:sp>
        <p:sp>
          <p:nvSpPr>
            <p:cNvPr id="14" name="TextBox 13"/>
            <p:cNvSpPr txBox="1"/>
            <p:nvPr/>
          </p:nvSpPr>
          <p:spPr>
            <a:xfrm>
              <a:off x="5224440" y="389825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grpSp>
      <p:grpSp>
        <p:nvGrpSpPr>
          <p:cNvPr id="38" name="Group 37"/>
          <p:cNvGrpSpPr/>
          <p:nvPr/>
        </p:nvGrpSpPr>
        <p:grpSpPr>
          <a:xfrm>
            <a:off x="1065598" y="1835796"/>
            <a:ext cx="2640947" cy="2677885"/>
            <a:chOff x="1116398" y="2173256"/>
            <a:chExt cx="2640947" cy="2677885"/>
          </a:xfrm>
        </p:grpSpPr>
        <p:sp>
          <p:nvSpPr>
            <p:cNvPr id="6" name="Rectangle 5"/>
            <p:cNvSpPr/>
            <p:nvPr/>
          </p:nvSpPr>
          <p:spPr bwMode="auto">
            <a:xfrm>
              <a:off x="1116398" y="2173256"/>
              <a:ext cx="2640947"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Initial Assessment &amp; Rationalization</a:t>
              </a:r>
            </a:p>
          </p:txBody>
        </p:sp>
        <p:sp>
          <p:nvSpPr>
            <p:cNvPr id="24" name="Rectangle 23"/>
            <p:cNvSpPr/>
            <p:nvPr/>
          </p:nvSpPr>
          <p:spPr bwMode="auto">
            <a:xfrm>
              <a:off x="1791011" y="289274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Categorize</a:t>
              </a:r>
            </a:p>
          </p:txBody>
        </p:sp>
        <p:sp>
          <p:nvSpPr>
            <p:cNvPr id="25" name="Rectangle 24"/>
            <p:cNvSpPr/>
            <p:nvPr/>
          </p:nvSpPr>
          <p:spPr bwMode="auto">
            <a:xfrm>
              <a:off x="1791011" y="3286190"/>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Prioritize</a:t>
              </a:r>
            </a:p>
          </p:txBody>
        </p:sp>
      </p:grpSp>
      <p:cxnSp>
        <p:nvCxnSpPr>
          <p:cNvPr id="27" name="Straight Arrow Connector 26"/>
          <p:cNvCxnSpPr/>
          <p:nvPr/>
        </p:nvCxnSpPr>
        <p:spPr>
          <a:xfrm>
            <a:off x="3347866"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65598" y="5023478"/>
            <a:ext cx="8216188" cy="132343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pc="-70" dirty="0">
                <a:gradFill>
                  <a:gsLst>
                    <a:gs pos="2917">
                      <a:schemeClr val="bg2"/>
                    </a:gs>
                    <a:gs pos="95000">
                      <a:schemeClr val="bg2"/>
                    </a:gs>
                  </a:gsLst>
                  <a:lin ang="5400000" scaled="0"/>
                </a:gradFill>
              </a:rPr>
              <a:t>Application assessments to define and the financial and technical feasibility of moving an application to </a:t>
            </a:r>
            <a:r>
              <a:rPr lang="en-US" spc="-70" dirty="0" smtClean="0">
                <a:gradFill>
                  <a:gsLst>
                    <a:gs pos="2917">
                      <a:schemeClr val="bg2"/>
                    </a:gs>
                    <a:gs pos="95000">
                      <a:schemeClr val="bg2"/>
                    </a:gs>
                  </a:gsLst>
                  <a:lin ang="5400000" scaled="0"/>
                </a:gradFill>
              </a:rPr>
              <a:t>app/add-in model, </a:t>
            </a:r>
            <a:r>
              <a:rPr lang="en-US" spc="-70" dirty="0">
                <a:gradFill>
                  <a:gsLst>
                    <a:gs pos="2917">
                      <a:schemeClr val="bg2"/>
                    </a:gs>
                    <a:gs pos="95000">
                      <a:schemeClr val="bg2"/>
                    </a:gs>
                  </a:gsLst>
                  <a:lin ang="5400000" scaled="0"/>
                </a:gradFill>
              </a:rPr>
              <a:t>are done based on the combination of:</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Using </a:t>
            </a:r>
            <a:r>
              <a:rPr lang="en-US" sz="1600" spc="-70" dirty="0">
                <a:gradFill>
                  <a:gsLst>
                    <a:gs pos="2917">
                      <a:schemeClr val="bg2"/>
                    </a:gs>
                    <a:gs pos="95000">
                      <a:schemeClr val="bg2"/>
                    </a:gs>
                  </a:gsLst>
                  <a:lin ang="5400000" scaled="0"/>
                </a:gradFill>
              </a:rPr>
              <a:t>software analysis tool-sets</a:t>
            </a:r>
          </a:p>
          <a:p>
            <a:pPr marL="800082" lvl="1" indent="-342900">
              <a:buFont typeface="Arial" panose="020B0604020202020204" pitchFamily="34" charset="0"/>
              <a:buChar char="•"/>
            </a:pPr>
            <a:r>
              <a:rPr lang="en-US" sz="1600" spc="-70" dirty="0">
                <a:gradFill>
                  <a:gsLst>
                    <a:gs pos="2917">
                      <a:schemeClr val="bg2"/>
                    </a:gs>
                    <a:gs pos="95000">
                      <a:schemeClr val="bg2"/>
                    </a:gs>
                  </a:gsLst>
                  <a:lin ang="5400000" scaled="0"/>
                </a:gradFill>
              </a:rPr>
              <a:t>A</a:t>
            </a:r>
            <a:r>
              <a:rPr lang="en-US" sz="1600" spc="-70" dirty="0" smtClean="0">
                <a:gradFill>
                  <a:gsLst>
                    <a:gs pos="2917">
                      <a:schemeClr val="bg2"/>
                    </a:gs>
                    <a:gs pos="95000">
                      <a:schemeClr val="bg2"/>
                    </a:gs>
                  </a:gsLst>
                  <a:lin ang="5400000" scaled="0"/>
                </a:gradFill>
              </a:rPr>
              <a:t>pplication-code </a:t>
            </a:r>
            <a:r>
              <a:rPr lang="en-US" sz="1600" spc="-70" dirty="0">
                <a:gradFill>
                  <a:gsLst>
                    <a:gs pos="2917">
                      <a:schemeClr val="bg2"/>
                    </a:gs>
                    <a:gs pos="95000">
                      <a:schemeClr val="bg2"/>
                    </a:gs>
                  </a:gsLst>
                  <a:lin ang="5400000" scaled="0"/>
                </a:gradFill>
              </a:rPr>
              <a:t>and -documentation reviews</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Analysis </a:t>
            </a:r>
            <a:r>
              <a:rPr lang="en-US" sz="1600" spc="-70" dirty="0">
                <a:gradFill>
                  <a:gsLst>
                    <a:gs pos="2917">
                      <a:schemeClr val="bg2"/>
                    </a:gs>
                    <a:gs pos="95000">
                      <a:schemeClr val="bg2"/>
                    </a:gs>
                  </a:gsLst>
                  <a:lin ang="5400000" scaled="0"/>
                </a:gradFill>
              </a:rPr>
              <a:t>sessions with </a:t>
            </a:r>
            <a:r>
              <a:rPr lang="en-US" sz="1600" spc="-70" dirty="0" smtClean="0">
                <a:gradFill>
                  <a:gsLst>
                    <a:gs pos="2917">
                      <a:schemeClr val="bg2"/>
                    </a:gs>
                    <a:gs pos="95000">
                      <a:schemeClr val="bg2"/>
                    </a:gs>
                  </a:gsLst>
                  <a:lin ang="5400000" scaled="0"/>
                </a:gradFill>
              </a:rPr>
              <a:t>application owners</a:t>
            </a:r>
          </a:p>
        </p:txBody>
      </p:sp>
      <p:sp>
        <p:nvSpPr>
          <p:cNvPr id="4" name="TextBox 3"/>
          <p:cNvSpPr txBox="1"/>
          <p:nvPr/>
        </p:nvSpPr>
        <p:spPr>
          <a:xfrm>
            <a:off x="7547122"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3" name="TextBox 32"/>
          <p:cNvSpPr txBox="1"/>
          <p:nvPr/>
        </p:nvSpPr>
        <p:spPr>
          <a:xfrm>
            <a:off x="4452999"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0" name="Arc 29"/>
          <p:cNvSpPr/>
          <p:nvPr/>
        </p:nvSpPr>
        <p:spPr>
          <a:xfrm rot="7278327">
            <a:off x="3842457" y="4006189"/>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sp>
        <p:nvSpPr>
          <p:cNvPr id="31" name="Arc 30"/>
          <p:cNvSpPr/>
          <p:nvPr/>
        </p:nvSpPr>
        <p:spPr>
          <a:xfrm rot="7278327">
            <a:off x="6913317" y="4006190"/>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7144905" y="1835796"/>
            <a:ext cx="3494044" cy="2677886"/>
            <a:chOff x="7144905" y="1835796"/>
            <a:chExt cx="3494044" cy="2677886"/>
          </a:xfrm>
        </p:grpSpPr>
        <p:grpSp>
          <p:nvGrpSpPr>
            <p:cNvPr id="36" name="Group 35"/>
            <p:cNvGrpSpPr/>
            <p:nvPr/>
          </p:nvGrpSpPr>
          <p:grpSpPr>
            <a:xfrm>
              <a:off x="7144905" y="1835796"/>
              <a:ext cx="3494044" cy="2677886"/>
              <a:chOff x="7085056" y="2173255"/>
              <a:chExt cx="3494044" cy="2677886"/>
            </a:xfrm>
          </p:grpSpPr>
          <p:sp>
            <p:nvSpPr>
              <p:cNvPr id="8" name="Rectangle 7"/>
              <p:cNvSpPr/>
              <p:nvPr/>
            </p:nvSpPr>
            <p:spPr bwMode="auto">
              <a:xfrm>
                <a:off x="7085056" y="2173255"/>
                <a:ext cx="3494044" cy="26778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Implementation &amp; Deployment</a:t>
                </a:r>
              </a:p>
            </p:txBody>
          </p:sp>
          <p:sp>
            <p:nvSpPr>
              <p:cNvPr id="15" name="Rectangle 14"/>
              <p:cNvSpPr/>
              <p:nvPr/>
            </p:nvSpPr>
            <p:spPr bwMode="auto">
              <a:xfrm>
                <a:off x="7433079" y="2946138"/>
                <a:ext cx="1536442"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6" name="Rectangle 15"/>
              <p:cNvSpPr/>
              <p:nvPr/>
            </p:nvSpPr>
            <p:spPr bwMode="auto">
              <a:xfrm>
                <a:off x="7585479" y="3344247"/>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7" name="Rectangle 16"/>
              <p:cNvSpPr/>
              <p:nvPr/>
            </p:nvSpPr>
            <p:spPr bwMode="auto">
              <a:xfrm>
                <a:off x="7663567" y="3616391"/>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8" name="Rectangle 17"/>
              <p:cNvSpPr/>
              <p:nvPr/>
            </p:nvSpPr>
            <p:spPr bwMode="auto">
              <a:xfrm>
                <a:off x="7940042" y="4337958"/>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Solution n</a:t>
                </a:r>
              </a:p>
            </p:txBody>
          </p:sp>
          <p:sp>
            <p:nvSpPr>
              <p:cNvPr id="19" name="Rectangle 18"/>
              <p:cNvSpPr/>
              <p:nvPr/>
            </p:nvSpPr>
            <p:spPr bwMode="auto">
              <a:xfrm>
                <a:off x="7731658" y="3898256"/>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20" name="TextBox 19"/>
              <p:cNvSpPr txBox="1"/>
              <p:nvPr/>
            </p:nvSpPr>
            <p:spPr>
              <a:xfrm>
                <a:off x="8201300" y="396862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sp>
            <p:nvSpPr>
              <p:cNvPr id="21" name="Rectangle 20"/>
              <p:cNvSpPr/>
              <p:nvPr/>
            </p:nvSpPr>
            <p:spPr bwMode="auto">
              <a:xfrm>
                <a:off x="9056605"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2" name="Rectangle 21"/>
              <p:cNvSpPr/>
              <p:nvPr/>
            </p:nvSpPr>
            <p:spPr bwMode="auto">
              <a:xfrm>
                <a:off x="9420167"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3" name="Rectangle 22"/>
              <p:cNvSpPr/>
              <p:nvPr/>
            </p:nvSpPr>
            <p:spPr bwMode="auto">
              <a:xfrm>
                <a:off x="9972224"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n</a:t>
                </a:r>
              </a:p>
            </p:txBody>
          </p:sp>
        </p:grpSp>
        <p:sp>
          <p:nvSpPr>
            <p:cNvPr id="3" name="TextBox 2"/>
            <p:cNvSpPr txBox="1"/>
            <p:nvPr/>
          </p:nvSpPr>
          <p:spPr>
            <a:xfrm rot="16200000">
              <a:off x="9727663" y="3350856"/>
              <a:ext cx="217047" cy="369332"/>
            </a:xfrm>
            <a:prstGeom prst="rect">
              <a:avLst/>
            </a:prstGeom>
            <a:noFill/>
          </p:spPr>
          <p:txBody>
            <a:bodyPr wrap="none" lIns="0" tIns="0" rIns="0" bIns="0" rtlCol="0">
              <a:spAutoFit/>
            </a:bodyPr>
            <a:lstStyle/>
            <a:p>
              <a:r>
                <a:rPr lang="en-US" sz="2400" spc="-70" dirty="0" smtClean="0">
                  <a:solidFill>
                    <a:schemeClr val="bg1"/>
                  </a:solidFill>
                </a:rPr>
                <a:t>…</a:t>
              </a:r>
            </a:p>
          </p:txBody>
        </p:sp>
      </p:grpSp>
      <p:cxnSp>
        <p:nvCxnSpPr>
          <p:cNvPr id="35" name="Straight Arrow Connector 34"/>
          <p:cNvCxnSpPr/>
          <p:nvPr/>
        </p:nvCxnSpPr>
        <p:spPr>
          <a:xfrm>
            <a:off x="6397139"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697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Planning Calendar – Getting started</a:t>
            </a:r>
            <a:endParaRPr lang="en-NZ" dirty="0"/>
          </a:p>
        </p:txBody>
      </p:sp>
      <p:grpSp>
        <p:nvGrpSpPr>
          <p:cNvPr id="25" name="Group 24"/>
          <p:cNvGrpSpPr/>
          <p:nvPr/>
        </p:nvGrpSpPr>
        <p:grpSpPr>
          <a:xfrm>
            <a:off x="524798" y="2201321"/>
            <a:ext cx="10806114" cy="2061387"/>
            <a:chOff x="423861" y="1287703"/>
            <a:chExt cx="10793959" cy="2094628"/>
          </a:xfrm>
        </p:grpSpPr>
        <p:grpSp>
          <p:nvGrpSpPr>
            <p:cNvPr id="3" name="Group 3"/>
            <p:cNvGrpSpPr/>
            <p:nvPr/>
          </p:nvGrpSpPr>
          <p:grpSpPr>
            <a:xfrm>
              <a:off x="423861" y="1297615"/>
              <a:ext cx="10793959" cy="2084716"/>
              <a:chOff x="913135" y="4538220"/>
              <a:chExt cx="8876800" cy="2084716"/>
            </a:xfrm>
          </p:grpSpPr>
          <p:sp>
            <p:nvSpPr>
              <p:cNvPr id="4"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5" name="Rectangle 5"/>
              <p:cNvSpPr/>
              <p:nvPr/>
            </p:nvSpPr>
            <p:spPr>
              <a:xfrm>
                <a:off x="1144626" y="454947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Customer Preparedness Workshop 1</a:t>
                </a:r>
                <a:endParaRPr lang="en-US" sz="1300" dirty="0">
                  <a:solidFill>
                    <a:prstClr val="white"/>
                  </a:solidFill>
                  <a:latin typeface="Segoe UI Light"/>
                </a:endParaRPr>
              </a:p>
            </p:txBody>
          </p:sp>
          <p:sp>
            <p:nvSpPr>
              <p:cNvPr id="6" name="Rectangle 6"/>
              <p:cNvSpPr/>
              <p:nvPr/>
            </p:nvSpPr>
            <p:spPr>
              <a:xfrm>
                <a:off x="2321177" y="456736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Customer Preparedness Workshop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7" name="Rectangle 8"/>
              <p:cNvSpPr/>
              <p:nvPr/>
            </p:nvSpPr>
            <p:spPr>
              <a:xfrm>
                <a:off x="3498700" y="4559786"/>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functionality demo 1</a:t>
                </a:r>
              </a:p>
            </p:txBody>
          </p:sp>
          <p:sp>
            <p:nvSpPr>
              <p:cNvPr id="8" name="Rectangle 11"/>
              <p:cNvSpPr/>
              <p:nvPr/>
            </p:nvSpPr>
            <p:spPr>
              <a:xfrm>
                <a:off x="4675252" y="4559786"/>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Solution assessment functionality demo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9" name="Rectangle 13"/>
              <p:cNvSpPr/>
              <p:nvPr/>
            </p:nvSpPr>
            <p:spPr>
              <a:xfrm>
                <a:off x="5835609" y="4549474"/>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outcome discussion</a:t>
                </a:r>
              </a:p>
            </p:txBody>
          </p:sp>
          <p:sp>
            <p:nvSpPr>
              <p:cNvPr id="10" name="Rectangle 14"/>
              <p:cNvSpPr/>
              <p:nvPr/>
            </p:nvSpPr>
            <p:spPr>
              <a:xfrm>
                <a:off x="6995966" y="4538220"/>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report outcome discussion</a:t>
                </a:r>
              </a:p>
            </p:txBody>
          </p:sp>
          <p:sp>
            <p:nvSpPr>
              <p:cNvPr id="11" name="Left Bracket 16"/>
              <p:cNvSpPr/>
              <p:nvPr/>
            </p:nvSpPr>
            <p:spPr>
              <a:xfrm rot="16200000">
                <a:off x="1545111" y="5374016"/>
                <a:ext cx="259058" cy="102125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Hosting</a:t>
                </a:r>
                <a:endParaRPr lang="en-US" sz="1100" dirty="0">
                  <a:solidFill>
                    <a:srgbClr val="737373"/>
                  </a:solidFill>
                  <a:latin typeface="Segoe UI Light"/>
                </a:endParaRPr>
              </a:p>
            </p:txBody>
          </p:sp>
          <p:sp>
            <p:nvSpPr>
              <p:cNvPr id="12" name="Left Bracket 18"/>
              <p:cNvSpPr/>
              <p:nvPr/>
            </p:nvSpPr>
            <p:spPr>
              <a:xfrm rot="16200000">
                <a:off x="4469670" y="4774068"/>
                <a:ext cx="259061" cy="22009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Customer demonstrates the customizations</a:t>
                </a:r>
                <a:endParaRPr lang="en-US" sz="1100" dirty="0">
                  <a:solidFill>
                    <a:srgbClr val="737373"/>
                  </a:solidFill>
                  <a:latin typeface="Segoe UI Light"/>
                </a:endParaRPr>
              </a:p>
            </p:txBody>
          </p:sp>
          <p:sp>
            <p:nvSpPr>
              <p:cNvPr id="13" name="Left Bracket 19"/>
              <p:cNvSpPr/>
              <p:nvPr/>
            </p:nvSpPr>
            <p:spPr>
              <a:xfrm rot="16200000">
                <a:off x="6223341" y="5367383"/>
                <a:ext cx="248983" cy="102444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Share Findings</a:t>
                </a:r>
                <a:endParaRPr lang="en-US" sz="1100" dirty="0">
                  <a:solidFill>
                    <a:srgbClr val="737373"/>
                  </a:solidFill>
                  <a:latin typeface="Segoe UI Light"/>
                </a:endParaRPr>
              </a:p>
            </p:txBody>
          </p:sp>
          <p:sp>
            <p:nvSpPr>
              <p:cNvPr id="15" name="Left Bracket 26"/>
              <p:cNvSpPr/>
              <p:nvPr/>
            </p:nvSpPr>
            <p:spPr>
              <a:xfrm rot="16200000">
                <a:off x="1532073" y="5866914"/>
                <a:ext cx="285130" cy="1021260"/>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17" name="TextBox 28"/>
              <p:cNvSpPr txBox="1"/>
              <p:nvPr/>
            </p:nvSpPr>
            <p:spPr>
              <a:xfrm>
                <a:off x="913138" y="5548878"/>
                <a:ext cx="126413" cy="461313"/>
              </a:xfrm>
              <a:prstGeom prst="rect">
                <a:avLst/>
              </a:prstGeom>
              <a:noFill/>
            </p:spPr>
            <p:txBody>
              <a:bodyPr vert="vert270" wrap="square" lIns="0" tIns="0" rIns="0" bIns="0" rtlCol="0">
                <a:spAutoFit/>
              </a:bodyPr>
              <a:lstStyle/>
              <a:p>
                <a:pPr defTabSz="914126"/>
                <a:r>
                  <a:rPr lang="en-US" sz="1000" dirty="0" smtClean="0">
                    <a:solidFill>
                      <a:srgbClr val="737373"/>
                    </a:solidFill>
                  </a:rPr>
                  <a:t>Activity</a:t>
                </a:r>
                <a:endParaRPr lang="en-US" sz="1000" dirty="0">
                  <a:solidFill>
                    <a:srgbClr val="737373"/>
                  </a:solidFill>
                </a:endParaRPr>
              </a:p>
            </p:txBody>
          </p:sp>
          <p:sp>
            <p:nvSpPr>
              <p:cNvPr id="18" name="TextBox 30"/>
              <p:cNvSpPr txBox="1"/>
              <p:nvPr/>
            </p:nvSpPr>
            <p:spPr>
              <a:xfrm>
                <a:off x="913135" y="6014061"/>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19" name="Rectangle 14"/>
            <p:cNvSpPr/>
            <p:nvPr/>
          </p:nvSpPr>
          <p:spPr>
            <a:xfrm>
              <a:off x="9251081" y="1287703"/>
              <a:ext cx="1265393"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Next Steps</a:t>
              </a:r>
              <a:endParaRPr lang="en-US" sz="1300" dirty="0">
                <a:solidFill>
                  <a:prstClr val="white"/>
                </a:solidFill>
                <a:latin typeface="Segoe UI Light"/>
              </a:endParaRPr>
            </a:p>
          </p:txBody>
        </p:sp>
        <p:sp>
          <p:nvSpPr>
            <p:cNvPr id="20" name="Left Bracket 16"/>
            <p:cNvSpPr/>
            <p:nvPr/>
          </p:nvSpPr>
          <p:spPr>
            <a:xfrm rot="16200000">
              <a:off x="2650955" y="2023128"/>
              <a:ext cx="259058" cy="124182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Development</a:t>
              </a:r>
              <a:endParaRPr lang="en-US" sz="1100" dirty="0">
                <a:solidFill>
                  <a:srgbClr val="737373"/>
                </a:solidFill>
                <a:latin typeface="Segoe UI Light"/>
              </a:endParaRPr>
            </a:p>
          </p:txBody>
        </p:sp>
        <p:sp>
          <p:nvSpPr>
            <p:cNvPr id="21" name="Left Bracket 19"/>
            <p:cNvSpPr/>
            <p:nvPr/>
          </p:nvSpPr>
          <p:spPr>
            <a:xfrm rot="16200000">
              <a:off x="8338478" y="2013554"/>
              <a:ext cx="248983" cy="12456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Propose design</a:t>
              </a:r>
              <a:endParaRPr lang="en-US" sz="1100" dirty="0">
                <a:solidFill>
                  <a:srgbClr val="737373"/>
                </a:solidFill>
                <a:latin typeface="Segoe UI Light"/>
              </a:endParaRPr>
            </a:p>
          </p:txBody>
        </p:sp>
      </p:grpSp>
      <p:sp>
        <p:nvSpPr>
          <p:cNvPr id="23" name="Left Bracket 26"/>
          <p:cNvSpPr/>
          <p:nvPr/>
        </p:nvSpPr>
        <p:spPr>
          <a:xfrm rot="16200000">
            <a:off x="7023735" y="556472"/>
            <a:ext cx="280605" cy="692947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Everybody</a:t>
            </a:r>
            <a:endParaRPr lang="en-US" sz="1100" dirty="0">
              <a:solidFill>
                <a:srgbClr val="737373"/>
              </a:solidFill>
              <a:latin typeface="Segoe UI Light"/>
            </a:endParaRPr>
          </a:p>
        </p:txBody>
      </p:sp>
      <p:sp>
        <p:nvSpPr>
          <p:cNvPr id="24" name="Left Bracket 26"/>
          <p:cNvSpPr/>
          <p:nvPr/>
        </p:nvSpPr>
        <p:spPr>
          <a:xfrm rot="16200000">
            <a:off x="2743773" y="3397199"/>
            <a:ext cx="280605" cy="1243224"/>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Developers</a:t>
            </a:r>
            <a:endParaRPr lang="en-US" sz="1100" dirty="0">
              <a:solidFill>
                <a:srgbClr val="737373"/>
              </a:solidFill>
              <a:latin typeface="Segoe UI Light"/>
            </a:endParaRPr>
          </a:p>
        </p:txBody>
      </p:sp>
    </p:spTree>
    <p:extLst>
      <p:ext uri="{BB962C8B-B14F-4D97-AF65-F5344CB8AC3E}">
        <p14:creationId xmlns:p14="http://schemas.microsoft.com/office/powerpoint/2010/main" val="9433252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74D77EF0-FDBC-4E11-A26A-0FDDCAC08E68}"/>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31D77945-AD2D-405B-A8E0-FABA9986BC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365 Dev PnP Orange</Template>
  <TotalTime>0</TotalTime>
  <Words>2122</Words>
  <Application>Microsoft Office PowerPoint</Application>
  <PresentationFormat>Custom</PresentationFormat>
  <Paragraphs>243</Paragraphs>
  <Slides>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ＭＳ Ｐゴシック</vt:lpstr>
      <vt:lpstr>Arial</vt:lpstr>
      <vt:lpstr>Calibri</vt:lpstr>
      <vt:lpstr>Capitals</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PnP Transformation Process</vt:lpstr>
      <vt:lpstr>Why transition to SharePoint App/add-in Model?</vt:lpstr>
      <vt:lpstr>Why would you take advantage of the PnP Transformation program?</vt:lpstr>
      <vt:lpstr>SharePoint Customization Recommendations</vt:lpstr>
      <vt:lpstr>What does “app model” or “add-ins” mean in our terminology?</vt:lpstr>
      <vt:lpstr>Transformation process</vt:lpstr>
      <vt:lpstr>PnP Transformation Process - Deliverables</vt:lpstr>
      <vt:lpstr>Factory based model for larger deployments</vt:lpstr>
      <vt:lpstr>Planning Calendar – Getting started</vt:lpstr>
      <vt:lpstr>PowerPoint Presentation</vt:lpstr>
      <vt:lpstr>PowerPoint Presentation</vt:lpstr>
      <vt:lpstr>PowerPoint Presentation</vt:lpstr>
      <vt:lpstr>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2015-03-30T00:31:55Z</dcterms:created>
  <dcterms:modified xsi:type="dcterms:W3CDTF">2015-06-05T16:07:26Z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